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6" r:id="rId8"/>
    <p:sldMasterId id="2147483678" r:id="rId9"/>
    <p:sldMasterId id="2147483680" r:id="rId10"/>
    <p:sldMasterId id="2147483682" r:id="rId11"/>
    <p:sldMasterId id="2147483684" r:id="rId12"/>
    <p:sldMasterId id="2147483686" r:id="rId13"/>
    <p:sldMasterId id="2147483688" r:id="rId14"/>
    <p:sldMasterId id="2147483696" r:id="rId15"/>
    <p:sldMasterId id="2147483698" r:id="rId16"/>
    <p:sldMasterId id="2147483700" r:id="rId17"/>
  </p:sldMasterIdLst>
  <p:notesMasterIdLst>
    <p:notesMasterId r:id="rId39"/>
  </p:notesMasterIdLst>
  <p:sldIdLst>
    <p:sldId id="279" r:id="rId18"/>
    <p:sldId id="260" r:id="rId19"/>
    <p:sldId id="263" r:id="rId20"/>
    <p:sldId id="276" r:id="rId21"/>
    <p:sldId id="277" r:id="rId22"/>
    <p:sldId id="262" r:id="rId23"/>
    <p:sldId id="261" r:id="rId24"/>
    <p:sldId id="264" r:id="rId25"/>
    <p:sldId id="257" r:id="rId26"/>
    <p:sldId id="265" r:id="rId27"/>
    <p:sldId id="266" r:id="rId28"/>
    <p:sldId id="267" r:id="rId29"/>
    <p:sldId id="281" r:id="rId30"/>
    <p:sldId id="268" r:id="rId31"/>
    <p:sldId id="259" r:id="rId32"/>
    <p:sldId id="269" r:id="rId33"/>
    <p:sldId id="270" r:id="rId34"/>
    <p:sldId id="271" r:id="rId35"/>
    <p:sldId id="272" r:id="rId36"/>
    <p:sldId id="280" r:id="rId37"/>
    <p:sldId id="27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ryn McArdle" initials="KM" lastIdx="2" clrIdx="0">
    <p:extLst>
      <p:ext uri="{19B8F6BF-5375-455C-9EA6-DF929625EA0E}">
        <p15:presenceInfo xmlns:p15="http://schemas.microsoft.com/office/powerpoint/2012/main" userId="S-1-5-21-1060284298-1450960922-725345543-15083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2642" autoAdjust="0"/>
  </p:normalViewPr>
  <p:slideViewPr>
    <p:cSldViewPr snapToGrid="0" snapToObjects="1">
      <p:cViewPr varScale="1">
        <p:scale>
          <a:sx n="102" d="100"/>
          <a:sy n="102" d="100"/>
        </p:scale>
        <p:origin x="108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E5EEF-A641-48B7-9FE1-255794EF47BA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1995C-C806-4C88-8823-B81867DC8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1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995C-C806-4C88-8823-B81867DC8D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09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995C-C806-4C88-8823-B81867DC8D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4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995C-C806-4C88-8823-B81867DC8D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2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995C-C806-4C88-8823-B81867DC8D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40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995C-C806-4C88-8823-B81867DC8D3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74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995C-C806-4C88-8823-B81867DC8D3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5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BE4-3FE3-3646-ACFF-521E9A811A17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231-351F-6E4D-BE1C-08E9997C5E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BE4-3FE3-3646-ACFF-521E9A811A17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231-351F-6E4D-BE1C-08E9997C5E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BE4-3FE3-3646-ACFF-521E9A811A17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231-351F-6E4D-BE1C-08E9997C5E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60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87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87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87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87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87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87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87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8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BE4-3FE3-3646-ACFF-521E9A811A17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231-351F-6E4D-BE1C-08E9997C5E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87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87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87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87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87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87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87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87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2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BE4-3FE3-3646-ACFF-521E9A811A17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231-351F-6E4D-BE1C-08E9997C5E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BE4-3FE3-3646-ACFF-521E9A811A17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231-351F-6E4D-BE1C-08E9997C5E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0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BE4-3FE3-3646-ACFF-521E9A811A17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231-351F-6E4D-BE1C-08E9997C5E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9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BE4-3FE3-3646-ACFF-521E9A811A17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231-351F-6E4D-BE1C-08E9997C5E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4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BE4-3FE3-3646-ACFF-521E9A811A17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231-351F-6E4D-BE1C-08E9997C5E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1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BE4-3FE3-3646-ACFF-521E9A811A17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231-351F-6E4D-BE1C-08E9997C5E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2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ABE4-3FE3-3646-ACFF-521E9A811A17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0231-351F-6E4D-BE1C-08E9997C5E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9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9ABE4-3FE3-3646-ACFF-521E9A811A17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0231-351F-6E4D-BE1C-08E9997C5E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2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2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2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2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2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2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2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2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2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2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2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2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2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2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2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2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9ABE4-3FE3-3646-ACFF-521E9A811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0231-351F-6E4D-BE1C-08E9997C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2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.ny.gov/chemical/100141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recycle.net/Textile/clothing/xv141500.html" TargetMode="External"/><Relationship Id="rId5" Type="http://schemas.openxmlformats.org/officeDocument/2006/relationships/hyperlink" Target="http://www.who.int/water_sanitation_health/publications/2011/WHO_TN_09_How_much_water_is_needed.pdf?ua=1" TargetMode="External"/><Relationship Id="rId4" Type="http://schemas.openxmlformats.org/officeDocument/2006/relationships/hyperlink" Target="http://waterprint.net/jeans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60907_RCNY-ppt-Master-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891534"/>
            <a:ext cx="91439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Recycling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Clothes, Shoes,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and Household Textiles: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What You Need to Know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92082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DATE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881754" y="-519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can I recycle?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538044"/>
            <a:ext cx="4040188" cy="3951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Footwear (single or in pairs):</a:t>
            </a:r>
          </a:p>
          <a:p>
            <a:r>
              <a:rPr lang="en-US" dirty="0" smtClean="0"/>
              <a:t>Shoes</a:t>
            </a:r>
          </a:p>
          <a:p>
            <a:r>
              <a:rPr lang="en-US" dirty="0" smtClean="0"/>
              <a:t>Heels (wedges, pumps)</a:t>
            </a:r>
          </a:p>
          <a:p>
            <a:r>
              <a:rPr lang="en-US" dirty="0" smtClean="0"/>
              <a:t>Flats</a:t>
            </a:r>
          </a:p>
          <a:p>
            <a:r>
              <a:rPr lang="en-US" dirty="0" smtClean="0"/>
              <a:t>Sandals</a:t>
            </a:r>
          </a:p>
          <a:p>
            <a:r>
              <a:rPr lang="en-US" dirty="0" smtClean="0"/>
              <a:t>Flip Flops</a:t>
            </a:r>
          </a:p>
          <a:p>
            <a:r>
              <a:rPr lang="en-US" dirty="0" smtClean="0"/>
              <a:t>Boots</a:t>
            </a:r>
          </a:p>
          <a:p>
            <a:r>
              <a:rPr lang="en-US" dirty="0" smtClean="0"/>
              <a:t>Sneakers</a:t>
            </a:r>
          </a:p>
          <a:p>
            <a:r>
              <a:rPr lang="en-US" dirty="0" smtClean="0"/>
              <a:t>Cleats</a:t>
            </a:r>
          </a:p>
          <a:p>
            <a:r>
              <a:rPr lang="en-US" dirty="0" smtClean="0"/>
              <a:t>Slippers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2027914"/>
            <a:ext cx="4041775" cy="44871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 smtClean="0"/>
              <a:t>Clothing:</a:t>
            </a:r>
            <a:endParaRPr lang="en-US" sz="2200" dirty="0" smtClean="0"/>
          </a:p>
          <a:p>
            <a:r>
              <a:rPr lang="en-US" sz="2200" dirty="0" smtClean="0"/>
              <a:t>Tops, sweaters, sweatshirts</a:t>
            </a:r>
          </a:p>
          <a:p>
            <a:r>
              <a:rPr lang="en-US" sz="2200" dirty="0" smtClean="0"/>
              <a:t>Dresses</a:t>
            </a:r>
          </a:p>
          <a:p>
            <a:r>
              <a:rPr lang="en-US" sz="2200" dirty="0" smtClean="0"/>
              <a:t>Outerwear (coats, jackets, blazers)</a:t>
            </a:r>
          </a:p>
          <a:p>
            <a:r>
              <a:rPr lang="en-US" sz="2200" dirty="0" smtClean="0"/>
              <a:t>Bottoms (pants, slacks, jeans, sweatpants, shorts)</a:t>
            </a:r>
          </a:p>
          <a:p>
            <a:r>
              <a:rPr lang="en-US" sz="2200" dirty="0" smtClean="0"/>
              <a:t>Suits</a:t>
            </a:r>
          </a:p>
          <a:p>
            <a:r>
              <a:rPr lang="en-US" sz="2200" dirty="0" smtClean="0"/>
              <a:t>Socks</a:t>
            </a:r>
          </a:p>
          <a:p>
            <a:r>
              <a:rPr lang="en-US" sz="2200" dirty="0" smtClean="0"/>
              <a:t>Pajamas, slips </a:t>
            </a:r>
          </a:p>
          <a:p>
            <a:r>
              <a:rPr lang="en-US" sz="2200" dirty="0" smtClean="0"/>
              <a:t>Bras, underwear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51048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881754" y="-519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can I recycle?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8"/>
          <p:cNvSpPr>
            <a:spLocks noGrp="1"/>
          </p:cNvSpPr>
          <p:nvPr>
            <p:ph sz="half" idx="4294967295"/>
          </p:nvPr>
        </p:nvSpPr>
        <p:spPr>
          <a:xfrm>
            <a:off x="342897" y="1538044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/>
              <a:t>Accessories:</a:t>
            </a:r>
          </a:p>
          <a:p>
            <a:r>
              <a:rPr lang="en-US" sz="2200" dirty="0" smtClean="0"/>
              <a:t>Hats</a:t>
            </a:r>
          </a:p>
          <a:p>
            <a:r>
              <a:rPr lang="en-US" sz="2200" dirty="0" smtClean="0"/>
              <a:t>Bags (purses, totes,</a:t>
            </a:r>
            <a:br>
              <a:rPr lang="en-US" sz="2200" dirty="0" smtClean="0"/>
            </a:br>
            <a:r>
              <a:rPr lang="en-US" sz="2200" dirty="0" smtClean="0"/>
              <a:t>backpacks, duffle bags)</a:t>
            </a:r>
          </a:p>
          <a:p>
            <a:r>
              <a:rPr lang="en-US" sz="2200" dirty="0" smtClean="0"/>
              <a:t>Belts</a:t>
            </a:r>
          </a:p>
          <a:p>
            <a:r>
              <a:rPr lang="en-US" sz="2200" dirty="0" smtClean="0"/>
              <a:t>Gloves</a:t>
            </a:r>
          </a:p>
          <a:p>
            <a:r>
              <a:rPr lang="en-US" sz="2200" dirty="0" smtClean="0"/>
              <a:t>Ties</a:t>
            </a:r>
          </a:p>
          <a:p>
            <a:r>
              <a:rPr lang="en-US" sz="2200" dirty="0" smtClean="0"/>
              <a:t>Scarves</a:t>
            </a:r>
          </a:p>
          <a:p>
            <a:r>
              <a:rPr lang="en-US" sz="2200" dirty="0" smtClean="0"/>
              <a:t>Bathrobes</a:t>
            </a:r>
            <a:endParaRPr lang="en-US" sz="2200" dirty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3714290" y="1668676"/>
            <a:ext cx="2457904" cy="448718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 smtClean="0"/>
              <a:t>Linens:</a:t>
            </a:r>
            <a:endParaRPr lang="en-US" sz="2200" dirty="0" smtClean="0"/>
          </a:p>
          <a:p>
            <a:r>
              <a:rPr lang="en-US" sz="2200" dirty="0" smtClean="0"/>
              <a:t>Sheets</a:t>
            </a:r>
          </a:p>
          <a:p>
            <a:r>
              <a:rPr lang="en-US" sz="2200" dirty="0" smtClean="0"/>
              <a:t>Blankets</a:t>
            </a:r>
          </a:p>
          <a:p>
            <a:r>
              <a:rPr lang="en-US" sz="2200" dirty="0" smtClean="0"/>
              <a:t>Towels</a:t>
            </a:r>
          </a:p>
          <a:p>
            <a:r>
              <a:rPr lang="en-US" sz="2200" dirty="0" smtClean="0"/>
              <a:t>Curtains/Drapes</a:t>
            </a:r>
          </a:p>
          <a:p>
            <a:r>
              <a:rPr lang="en-US" sz="2200" dirty="0" smtClean="0"/>
              <a:t>Aprons</a:t>
            </a:r>
          </a:p>
          <a:p>
            <a:r>
              <a:rPr lang="en-US" sz="2200" dirty="0" smtClean="0"/>
              <a:t>Dish cloths</a:t>
            </a:r>
          </a:p>
          <a:p>
            <a:r>
              <a:rPr lang="en-US" sz="2200" dirty="0" smtClean="0"/>
              <a:t>Cloth napkins</a:t>
            </a:r>
          </a:p>
          <a:p>
            <a:r>
              <a:rPr lang="en-US" sz="2200" dirty="0" smtClean="0"/>
              <a:t>Table linens</a:t>
            </a:r>
          </a:p>
          <a:p>
            <a:r>
              <a:rPr lang="en-US" sz="2200" dirty="0" smtClean="0"/>
              <a:t>Comforters</a:t>
            </a:r>
          </a:p>
          <a:p>
            <a:r>
              <a:rPr lang="en-US" sz="2200" dirty="0" smtClean="0"/>
              <a:t>Throw rugs</a:t>
            </a:r>
          </a:p>
          <a:p>
            <a:r>
              <a:rPr lang="en-US" sz="2200" dirty="0" smtClean="0"/>
              <a:t>Placemats</a:t>
            </a:r>
            <a:endParaRPr lang="en-US" sz="2200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6433458" y="2090057"/>
            <a:ext cx="2677896" cy="448718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 smtClean="0"/>
              <a:t>Other:</a:t>
            </a:r>
            <a:endParaRPr lang="en-US" sz="2200" dirty="0" smtClean="0"/>
          </a:p>
          <a:p>
            <a:r>
              <a:rPr lang="en-US" sz="2200" dirty="0" smtClean="0"/>
              <a:t>All stuffed animals</a:t>
            </a:r>
          </a:p>
          <a:p>
            <a:r>
              <a:rPr lang="en-US" sz="2200" dirty="0" smtClean="0"/>
              <a:t>Halloween costumes</a:t>
            </a:r>
          </a:p>
          <a:p>
            <a:r>
              <a:rPr lang="en-US" sz="2200" dirty="0" smtClean="0"/>
              <a:t>Sports jerseys</a:t>
            </a:r>
          </a:p>
          <a:p>
            <a:r>
              <a:rPr lang="en-US" sz="2200" dirty="0" smtClean="0"/>
              <a:t>Pet beds and clothing</a:t>
            </a:r>
          </a:p>
          <a:p>
            <a:r>
              <a:rPr lang="en-US" sz="2200" dirty="0" smtClean="0"/>
              <a:t>Rags</a:t>
            </a:r>
          </a:p>
          <a:p>
            <a:r>
              <a:rPr lang="en-US" sz="2200" dirty="0" smtClean="0"/>
              <a:t>Pillows</a:t>
            </a:r>
          </a:p>
          <a:p>
            <a:r>
              <a:rPr lang="en-US" sz="2200" dirty="0" smtClean="0"/>
              <a:t>Canvas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5104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881754" y="-519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do I recycle?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913" name="Picture 1" descr="C:\Users\suzy\AppData\Local\Microsoft\Windows\Temporary Internet Files\Content.IE5\CK4NXNWS\johnny-automatic-trash-can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7939" y="2343150"/>
            <a:ext cx="2057389" cy="2940383"/>
          </a:xfrm>
          <a:prstGeom prst="rect">
            <a:avLst/>
          </a:prstGeom>
          <a:noFill/>
        </p:spPr>
      </p:pic>
      <p:pic>
        <p:nvPicPr>
          <p:cNvPr id="38915" name="Picture 3" descr="C:\Users\suzy\AppData\Local\Microsoft\Windows\Temporary Internet Files\Content.IE5\DW0OD4S6\AJ-Recycling-Bin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9585" y="2354748"/>
            <a:ext cx="3347358" cy="2928785"/>
          </a:xfrm>
          <a:prstGeom prst="rect">
            <a:avLst/>
          </a:prstGeom>
          <a:noFill/>
        </p:spPr>
      </p:pic>
      <p:pic>
        <p:nvPicPr>
          <p:cNvPr id="38916" name="Picture 4" descr="C:\Users\suzy\AppData\Local\Microsoft\Windows\Temporary Internet Files\Content.IE5\DW0OD4S6\600px-No-Symbol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69584" y="3252352"/>
            <a:ext cx="1812461" cy="1812461"/>
          </a:xfrm>
          <a:prstGeom prst="rect">
            <a:avLst/>
          </a:prstGeom>
          <a:noFill/>
        </p:spPr>
      </p:pic>
      <p:pic>
        <p:nvPicPr>
          <p:cNvPr id="12" name="Picture 4" descr="C:\Users\suzy\AppData\Local\Microsoft\Windows\Temporary Internet Files\Content.IE5\DW0OD4S6\600px-No-Symbol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183" y="3252352"/>
            <a:ext cx="1812461" cy="1812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048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040" r="64085" b="53239"/>
          <a:stretch>
            <a:fillRect/>
          </a:stretch>
        </p:blipFill>
        <p:spPr bwMode="auto">
          <a:xfrm>
            <a:off x="2867025" y="2310503"/>
            <a:ext cx="1352550" cy="183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2272" y="1828800"/>
            <a:ext cx="40582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/>
              <a:t>Drop off in a bin or at a collection event!</a:t>
            </a:r>
            <a:endParaRPr lang="en-US" sz="4800" b="1" dirty="0"/>
          </a:p>
        </p:txBody>
      </p:sp>
      <p:pic>
        <p:nvPicPr>
          <p:cNvPr id="5" name="Picture 2" descr="Clothing Donati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8300" y="2560638"/>
            <a:ext cx="2200530" cy="1449388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l="4040" r="64085" b="53239"/>
          <a:stretch>
            <a:fillRect/>
          </a:stretch>
        </p:blipFill>
        <p:spPr bwMode="auto">
          <a:xfrm>
            <a:off x="4906119" y="4406003"/>
            <a:ext cx="1352550" cy="183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6119" y="2436813"/>
            <a:ext cx="1393414" cy="178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8300" y="4348853"/>
            <a:ext cx="2167681" cy="173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1048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 descr="C:\Users\suzy\AppData\Local\Microsoft\Windows\Temporary Internet Files\Content.IE5\DW0OD4S6\clothes-pile-istock[1].jpg"/>
          <p:cNvPicPr>
            <a:picLocks noChangeAspect="1" noChangeArrowheads="1"/>
          </p:cNvPicPr>
          <p:nvPr/>
        </p:nvPicPr>
        <p:blipFill>
          <a:blip r:embed="rId3"/>
          <a:srcRect r="5685"/>
          <a:stretch>
            <a:fillRect/>
          </a:stretch>
        </p:blipFill>
        <p:spPr bwMode="auto">
          <a:xfrm>
            <a:off x="7077480" y="3392093"/>
            <a:ext cx="2033874" cy="3230880"/>
          </a:xfrm>
          <a:prstGeom prst="rect">
            <a:avLst/>
          </a:prstGeom>
          <a:noFill/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881754" y="-519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Reuse vs. recycling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679" y="2299296"/>
            <a:ext cx="86541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Reuse: </a:t>
            </a:r>
            <a:r>
              <a:rPr lang="en-US" sz="3600" dirty="0" smtClean="0"/>
              <a:t>Textiles that are sold in a thrift store or to developing nations. </a:t>
            </a:r>
          </a:p>
          <a:p>
            <a:endParaRPr lang="en-US" sz="3600" dirty="0" smtClean="0"/>
          </a:p>
          <a:p>
            <a:r>
              <a:rPr lang="en-US" sz="3600" b="1" dirty="0" smtClean="0">
                <a:solidFill>
                  <a:srgbClr val="0070C0"/>
                </a:solidFill>
              </a:rPr>
              <a:t>Recycling: </a:t>
            </a:r>
            <a:r>
              <a:rPr lang="en-US" sz="3600" dirty="0" smtClean="0"/>
              <a:t>Textiles that are converted</a:t>
            </a:r>
          </a:p>
          <a:p>
            <a:r>
              <a:rPr lang="en-US" sz="3600" dirty="0" smtClean="0"/>
              <a:t>to wiping rags or ground up into fiber.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1048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life cycle of secondhand clothing infograph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988" y="0"/>
            <a:ext cx="933477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048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881754" y="-519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When you donate…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" y="2331693"/>
            <a:ext cx="86541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Look for the Re-Clothe NY decal!</a:t>
            </a:r>
            <a:endParaRPr lang="en-US" sz="4400" dirty="0"/>
          </a:p>
        </p:txBody>
      </p:sp>
      <p:pic>
        <p:nvPicPr>
          <p:cNvPr id="7" name="Picture 6" descr="160817 RCNY decal vFINAL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238" y="3101134"/>
            <a:ext cx="3641276" cy="364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4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881754" y="-519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Who is Re-Clothe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NY?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" y="1939797"/>
            <a:ext cx="86541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 smtClean="0"/>
          </a:p>
          <a:p>
            <a:pPr algn="ctr"/>
            <a:r>
              <a:rPr lang="en-US" sz="3600" i="1" dirty="0" smtClean="0"/>
              <a:t>The Re-Clothe NY Coalition is a collaborative group of recyclers, non-profits, and governments that adhere to honest, agreed-upon standards for processing donated textiles.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1048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881754" y="-519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else can I help?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" y="2103087"/>
            <a:ext cx="86541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Visit bit.ly/</a:t>
            </a:r>
            <a:r>
              <a:rPr lang="en-US" sz="4400" b="1" dirty="0" err="1" smtClean="0">
                <a:solidFill>
                  <a:srgbClr val="0070C0"/>
                </a:solidFill>
              </a:rPr>
              <a:t>ReClothe</a:t>
            </a:r>
            <a:r>
              <a:rPr lang="en-US" sz="4400" b="1" dirty="0" smtClean="0">
                <a:solidFill>
                  <a:srgbClr val="0070C0"/>
                </a:solidFill>
              </a:rPr>
              <a:t>-NY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228599" y="2962733"/>
            <a:ext cx="86541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Spread the word about the need for, and how to, donate textiles for recycling.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Download outreach tools: social media posts, fact sheet, posters, media releases, K-12 resources, etc.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104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uzy\AppData\Local\Microsoft\Windows\Temporary Internet Files\Content.IE5\DW0OD4S6\Clothes-Pile[1].jpg"/>
          <p:cNvPicPr>
            <a:picLocks noChangeAspect="1" noChangeArrowheads="1"/>
          </p:cNvPicPr>
          <p:nvPr/>
        </p:nvPicPr>
        <p:blipFill>
          <a:blip r:embed="rId3"/>
          <a:srcRect l="5498" t="6708" r="12371" b="9429"/>
          <a:stretch>
            <a:fillRect/>
          </a:stretch>
        </p:blipFill>
        <p:spPr bwMode="auto">
          <a:xfrm>
            <a:off x="5012871" y="3869874"/>
            <a:ext cx="3902529" cy="27595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2271" y="2305714"/>
            <a:ext cx="870312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200" dirty="0" smtClean="0"/>
              <a:t>New York trashes </a:t>
            </a:r>
            <a:r>
              <a:rPr lang="en-US" sz="5200" b="1" dirty="0" smtClean="0"/>
              <a:t>1.4 billion pounds</a:t>
            </a:r>
            <a:r>
              <a:rPr lang="en-US" sz="5200" dirty="0" smtClean="0"/>
              <a:t> of clothing, shoes, and other textiles each year. 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2851048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881754" y="-519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Citations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825" y="2002055"/>
            <a:ext cx="80867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/>
              <a:t> </a:t>
            </a:r>
            <a:r>
              <a:rPr lang="en-US" sz="1300" b="1" dirty="0" smtClean="0"/>
              <a:t>Slide 2: </a:t>
            </a:r>
            <a:r>
              <a:rPr lang="en-US" sz="1300" dirty="0" smtClean="0"/>
              <a:t>New York State Department of Environmental Conservation. (2014). Textile Reuse and Recycling [Webpage]. Retrieved 1 September 2016. </a:t>
            </a:r>
            <a:r>
              <a:rPr lang="en-US" sz="1300" dirty="0" smtClean="0">
                <a:hlinkClick r:id="rId3"/>
              </a:rPr>
              <a:t>www.dec.ny.gov/chemical/100141.html</a:t>
            </a:r>
            <a:r>
              <a:rPr lang="en-US" sz="1300" dirty="0" smtClean="0"/>
              <a:t>.   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 </a:t>
            </a:r>
            <a:r>
              <a:rPr lang="en-US" sz="1300" b="1" dirty="0" smtClean="0"/>
              <a:t>Slide 3: </a:t>
            </a:r>
            <a:r>
              <a:rPr lang="en-US" sz="1300" dirty="0" smtClean="0"/>
              <a:t>Estimation by the New York State Association for Reduction, Reuse, and Recycling (NYSAR3); Secondary Materials and Recycled Textiles (SMART); and the Council for Textile Recycling (CTR).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 </a:t>
            </a:r>
            <a:r>
              <a:rPr lang="en-US" sz="1300" b="1" dirty="0" smtClean="0"/>
              <a:t>Slide 4: </a:t>
            </a:r>
            <a:r>
              <a:rPr lang="en-US" sz="1300" dirty="0" smtClean="0"/>
              <a:t>U.S. Environmental Protection Agency. (2012). Municipal Solid Waste Generation, Recycling, and Disposal in the United States: Facts and Figures for 2012. 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 </a:t>
            </a:r>
            <a:r>
              <a:rPr lang="en-US" sz="1300" b="1" dirty="0" smtClean="0"/>
              <a:t>Slide 5: </a:t>
            </a:r>
            <a:r>
              <a:rPr lang="en-US" sz="1300" dirty="0" smtClean="0"/>
              <a:t>Water Footprint Network. (2010). Water Footprint Data [Webpage]. Retrieved 1 September 2016. </a:t>
            </a:r>
            <a:r>
              <a:rPr lang="en-US" sz="1300" dirty="0" smtClean="0">
                <a:hlinkClick r:id="rId4"/>
              </a:rPr>
              <a:t>waterprint.net/jeans.html</a:t>
            </a:r>
            <a:r>
              <a:rPr lang="en-US" sz="13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 </a:t>
            </a:r>
            <a:r>
              <a:rPr lang="en-US" sz="1300" b="1" dirty="0" smtClean="0"/>
              <a:t>Slide 6: </a:t>
            </a:r>
            <a:r>
              <a:rPr lang="en-US" sz="1300" dirty="0" smtClean="0"/>
              <a:t>World Health Organization. (2013). Technical notes on drinking-water, sanitation and hygiene in emergencies. Retrieved 1 September 2016. </a:t>
            </a:r>
            <a:r>
              <a:rPr lang="en-US" sz="1200" dirty="0" smtClean="0">
                <a:hlinkClick r:id="rId5"/>
              </a:rPr>
              <a:t>http://www.who.int/water_sanitation_health/publications/2011/WHO_TN_09_How_much_water_is_needed.pdf?ua=1</a:t>
            </a:r>
            <a:r>
              <a:rPr lang="en-US" sz="12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 </a:t>
            </a:r>
            <a:r>
              <a:rPr lang="en-US" sz="1300" b="1" dirty="0" smtClean="0"/>
              <a:t>Slide 7: </a:t>
            </a:r>
            <a:r>
              <a:rPr lang="en-US" sz="1300" dirty="0" smtClean="0"/>
              <a:t>New York Textiles Coalition. (2016). At a market value of $0.10/lb (SMART and CTR estimates cross-referenced on Recyclers Exchange </a:t>
            </a:r>
            <a:r>
              <a:rPr lang="en-US" sz="1300" dirty="0" smtClean="0">
                <a:hlinkClick r:id="rId6"/>
              </a:rPr>
              <a:t>http://www.recycle.net/Textile/clothing/xv141500.html</a:t>
            </a:r>
            <a:r>
              <a:rPr lang="en-US" sz="1300" dirty="0" smtClean="0"/>
              <a:t>, retrieved 9 September 2016), the estimated 1.4 billion pounds of textiles disposed annually in New York have a potential total market value of over $130M. At an estimated average salary of $35,000 per worker, and estimated operational costs (e.g., truck, gas, storage bin) of $100,000, the estimated 1.4 billion pounds of textiles disposed annually has a potential to create over 1,000 NY jobs (130M / $135,000).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851048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95546"/>
            <a:ext cx="91439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Thank you!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PRESENTER NAME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AGENCY/ORGANIZATION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CONTACT INFO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1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uzy\AppData\Local\Microsoft\Windows\Temporary Internet Files\Content.IE5\DW0OD4S6\clothingrack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1705" y="3907970"/>
            <a:ext cx="2950030" cy="295003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2271" y="1943093"/>
            <a:ext cx="87031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95%</a:t>
            </a:r>
            <a:r>
              <a:rPr lang="en-US" sz="4800" dirty="0" smtClean="0"/>
              <a:t> of those textiles can be </a:t>
            </a:r>
            <a:r>
              <a:rPr lang="en-US" sz="4800" b="1" dirty="0" smtClean="0"/>
              <a:t>donated or recycled</a:t>
            </a:r>
            <a:r>
              <a:rPr lang="en-US" sz="4800" dirty="0" smtClean="0"/>
              <a:t>. </a:t>
            </a:r>
          </a:p>
          <a:p>
            <a:r>
              <a:rPr lang="en-US" sz="4800" dirty="0" smtClean="0"/>
              <a:t>Instead, they head for a landfill.</a:t>
            </a:r>
            <a:endParaRPr lang="en-US" sz="4800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702135" y="13374"/>
            <a:ext cx="8229600" cy="1143000"/>
          </a:xfrm>
        </p:spPr>
        <p:txBody>
          <a:bodyPr/>
          <a:lstStyle/>
          <a:p>
            <a:pPr algn="r"/>
            <a:r>
              <a:rPr lang="en-US" b="1" dirty="0" smtClean="0"/>
              <a:t>Environmental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1048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psiserver\Public Folder\Pictures\kate collection\trash\landfi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571499" y="0"/>
            <a:ext cx="10287000" cy="6858000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436" y="1720840"/>
            <a:ext cx="87031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/>
              <a:t>Textiles make up an estimated 5% of all landfill space.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5104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702135" y="13374"/>
            <a:ext cx="8229600" cy="1143000"/>
          </a:xfrm>
        </p:spPr>
        <p:txBody>
          <a:bodyPr/>
          <a:lstStyle/>
          <a:p>
            <a:pPr algn="r"/>
            <a:r>
              <a:rPr lang="en-US" b="1" dirty="0" smtClean="0"/>
              <a:t>Environmental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12271" y="2282337"/>
            <a:ext cx="87031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It takes </a:t>
            </a:r>
            <a:r>
              <a:rPr lang="en-US" sz="4800" b="1" dirty="0" smtClean="0"/>
              <a:t>2,900 gallons</a:t>
            </a:r>
            <a:r>
              <a:rPr lang="en-US" sz="4800" dirty="0" smtClean="0"/>
              <a:t> </a:t>
            </a:r>
            <a:r>
              <a:rPr lang="en-US" sz="4800" b="1" dirty="0" smtClean="0"/>
              <a:t>of water</a:t>
            </a:r>
            <a:r>
              <a:rPr lang="en-US" sz="4800" dirty="0" smtClean="0"/>
              <a:t>, </a:t>
            </a:r>
          </a:p>
          <a:p>
            <a:r>
              <a:rPr lang="en-US" sz="4800" dirty="0" smtClean="0"/>
              <a:t>or 10,978 liters, to make</a:t>
            </a:r>
          </a:p>
          <a:p>
            <a:r>
              <a:rPr lang="en-US" sz="4800" dirty="0" smtClean="0"/>
              <a:t>one pair of jeans.</a:t>
            </a:r>
            <a:endParaRPr lang="en-US" sz="4800" dirty="0"/>
          </a:p>
        </p:txBody>
      </p:sp>
      <p:pic>
        <p:nvPicPr>
          <p:cNvPr id="3074" name="Picture 2" descr="C:\Users\suzy\AppData\Local\Microsoft\Windows\Temporary Internet Files\Content.IE5\CK4NXNWS\secretlondon-Jeans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9381" y="3205098"/>
            <a:ext cx="1756763" cy="3372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04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271" y="1764510"/>
            <a:ext cx="87031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One person uses</a:t>
            </a:r>
          </a:p>
          <a:p>
            <a:r>
              <a:rPr lang="en-US" sz="4400" b="1" dirty="0" smtClean="0"/>
              <a:t>~20 liters of water </a:t>
            </a:r>
            <a:r>
              <a:rPr lang="en-US" sz="4400" dirty="0" smtClean="0"/>
              <a:t>each day. </a:t>
            </a:r>
          </a:p>
          <a:p>
            <a:r>
              <a:rPr lang="en-US" sz="4400" dirty="0" smtClean="0"/>
              <a:t>Reusing jeans rather than buying new saves enough </a:t>
            </a:r>
            <a:r>
              <a:rPr lang="en-US" sz="4400" b="1" dirty="0" smtClean="0"/>
              <a:t>water to hydrate 549 people – for 1 day! </a:t>
            </a:r>
          </a:p>
        </p:txBody>
      </p:sp>
      <p:pic>
        <p:nvPicPr>
          <p:cNvPr id="4099" name="Picture 3" descr="C:\Users\suzy\AppData\Local\Microsoft\Windows\Temporary Internet Files\Content.IE5\CK4NXNWS\drinking-water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5953" y="4674566"/>
            <a:ext cx="3039447" cy="2025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048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271" y="1836245"/>
            <a:ext cx="870312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All of those textiles have an estimated market value of </a:t>
            </a:r>
          </a:p>
          <a:p>
            <a:pPr algn="ctr"/>
            <a:r>
              <a:rPr lang="en-US" sz="4800" b="1" dirty="0" smtClean="0"/>
              <a:t>$130 million dollars</a:t>
            </a:r>
            <a:r>
              <a:rPr lang="en-US" sz="4800" dirty="0" smtClean="0"/>
              <a:t>.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4800" dirty="0" smtClean="0"/>
              <a:t>Recycling those textiles could create </a:t>
            </a:r>
            <a:r>
              <a:rPr lang="en-US" sz="4800" b="1" dirty="0" smtClean="0"/>
              <a:t>1,000 jobs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02135" y="13374"/>
            <a:ext cx="8229600" cy="1143000"/>
          </a:xfrm>
        </p:spPr>
        <p:txBody>
          <a:bodyPr/>
          <a:lstStyle/>
          <a:p>
            <a:pPr algn="r"/>
            <a:r>
              <a:rPr lang="en-US" b="1" dirty="0" smtClean="0"/>
              <a:t>Economic</a:t>
            </a:r>
            <a:endParaRPr lang="en-US" b="1" dirty="0"/>
          </a:p>
        </p:txBody>
      </p:sp>
      <p:pic>
        <p:nvPicPr>
          <p:cNvPr id="6146" name="Picture 2" descr="C:\Users\suzy\AppData\Local\Microsoft\Windows\Temporary Internet Files\Content.IE5\CK4NXNWS\cash1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4571" y="5256480"/>
            <a:ext cx="1730829" cy="1730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04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19377180Medium.jpg"/>
          <p:cNvPicPr>
            <a:picLocks noChangeAspect="1"/>
          </p:cNvPicPr>
          <p:nvPr/>
        </p:nvPicPr>
        <p:blipFill>
          <a:blip r:embed="rId3"/>
          <a:srcRect r="11269"/>
          <a:stretch>
            <a:fillRect/>
          </a:stretch>
        </p:blipFill>
        <p:spPr>
          <a:xfrm>
            <a:off x="-7339" y="0"/>
            <a:ext cx="915133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436" y="195943"/>
            <a:ext cx="87031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200" dirty="0" smtClean="0"/>
              <a:t>So what can you do?</a:t>
            </a:r>
            <a:endParaRPr lang="en-US" sz="5200" dirty="0"/>
          </a:p>
        </p:txBody>
      </p:sp>
      <p:sp>
        <p:nvSpPr>
          <p:cNvPr id="6" name="Rectangle 5"/>
          <p:cNvSpPr/>
          <p:nvPr/>
        </p:nvSpPr>
        <p:spPr>
          <a:xfrm>
            <a:off x="220436" y="1088495"/>
            <a:ext cx="87031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DONATE!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851048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2271" y="1926764"/>
            <a:ext cx="870312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Worn, torn, or stained? </a:t>
            </a:r>
          </a:p>
          <a:p>
            <a:pPr algn="ctr"/>
            <a:r>
              <a:rPr lang="en-US" sz="4400" dirty="0" smtClean="0"/>
              <a:t>ALL textiles – </a:t>
            </a:r>
          </a:p>
          <a:p>
            <a:pPr algn="ctr"/>
            <a:r>
              <a:rPr lang="en-US" sz="4400" dirty="0" smtClean="0"/>
              <a:t>from faded to fashionable – </a:t>
            </a:r>
          </a:p>
          <a:p>
            <a:pPr algn="ctr"/>
            <a:r>
              <a:rPr lang="en-US" sz="4400" dirty="0" smtClean="0"/>
              <a:t>can be donated, as long as they’re 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clean, dry, and odorless.</a:t>
            </a:r>
          </a:p>
        </p:txBody>
      </p:sp>
    </p:spTree>
    <p:extLst>
      <p:ext uri="{BB962C8B-B14F-4D97-AF65-F5344CB8AC3E}">
        <p14:creationId xmlns:p14="http://schemas.microsoft.com/office/powerpoint/2010/main" val="2851048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706</Words>
  <Application>Microsoft Office PowerPoint</Application>
  <PresentationFormat>On-screen Show (4:3)</PresentationFormat>
  <Paragraphs>111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Arial</vt:lpstr>
      <vt:lpstr>Calibri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19_Office Theme</vt:lpstr>
      <vt:lpstr>20_Office Theme</vt:lpstr>
      <vt:lpstr>1_Office Theme</vt:lpstr>
      <vt:lpstr>PowerPoint Presentation</vt:lpstr>
      <vt:lpstr>PowerPoint Presentation</vt:lpstr>
      <vt:lpstr>Environmental</vt:lpstr>
      <vt:lpstr>PowerPoint Presentation</vt:lpstr>
      <vt:lpstr>Environmental</vt:lpstr>
      <vt:lpstr>PowerPoint Presentation</vt:lpstr>
      <vt:lpstr>Economic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Theresa Mandery</cp:lastModifiedBy>
  <cp:revision>80</cp:revision>
  <dcterms:created xsi:type="dcterms:W3CDTF">2015-12-02T04:06:32Z</dcterms:created>
  <dcterms:modified xsi:type="dcterms:W3CDTF">2016-09-15T12:25:18Z</dcterms:modified>
</cp:coreProperties>
</file>